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58" r:id="rId4"/>
    <p:sldId id="305" r:id="rId5"/>
    <p:sldId id="262" r:id="rId6"/>
    <p:sldId id="259" r:id="rId7"/>
    <p:sldId id="270" r:id="rId8"/>
    <p:sldId id="306" r:id="rId9"/>
    <p:sldId id="263" r:id="rId10"/>
    <p:sldId id="264" r:id="rId11"/>
    <p:sldId id="265" r:id="rId12"/>
    <p:sldId id="269" r:id="rId13"/>
    <p:sldId id="261" r:id="rId14"/>
    <p:sldId id="268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/>
    <p:restoredTop sz="94578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plant phenology in a warming world</a:t>
            </a:r>
          </a:p>
          <a:p>
            <a:r>
              <a:rPr lang="en-US" dirty="0">
                <a:latin typeface="+mj-lt"/>
                <a:ea typeface="Helvetica" charset="0"/>
                <a:cs typeface="Helvetica" charset="0"/>
              </a:rPr>
              <a:t>Examining microclimatic effects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71" y="851647"/>
            <a:ext cx="8915176" cy="5808844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9294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HARVARD FOREST MICROCLIMATES?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61929" y="6075715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estimate of change in degree days </a:t>
            </a:r>
            <a:r>
              <a:rPr lang="en-US" sz="1600"/>
              <a:t>to budburst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8518" y="6075715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estimate of change in degree days </a:t>
            </a:r>
            <a:r>
              <a:rPr lang="en-US" sz="1600"/>
              <a:t>to budburst</a:t>
            </a:r>
          </a:p>
        </p:txBody>
      </p:sp>
      <p:sp>
        <p:nvSpPr>
          <p:cNvPr id="6" name="Rectangle 5"/>
          <p:cNvSpPr/>
          <p:nvPr/>
        </p:nvSpPr>
        <p:spPr>
          <a:xfrm>
            <a:off x="7655859" y="376803"/>
            <a:ext cx="4536141" cy="6481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0"/>
            <a:ext cx="11819965" cy="1325563"/>
          </a:xfrm>
        </p:spPr>
        <p:txBody>
          <a:bodyPr/>
          <a:lstStyle/>
          <a:p>
            <a:r>
              <a:rPr lang="en-US" dirty="0"/>
              <a:t>How similar are the GDDs to budburst across sites?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1788" y="6131857"/>
            <a:ext cx="2294965" cy="41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84894" y="6113928"/>
            <a:ext cx="2151530" cy="448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72" y="1699909"/>
            <a:ext cx="6067988" cy="4862255"/>
          </a:xfrm>
        </p:spPr>
      </p:pic>
      <p:sp>
        <p:nvSpPr>
          <p:cNvPr id="12" name="Rectangle 11"/>
          <p:cNvSpPr/>
          <p:nvPr/>
        </p:nvSpPr>
        <p:spPr>
          <a:xfrm>
            <a:off x="3843581" y="1959473"/>
            <a:ext cx="4231037" cy="3440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MICROCLIMATES EXIST! </a:t>
            </a:r>
            <a:r>
              <a:rPr lang="en-US" dirty="0"/>
              <a:t>But more so at the Arboretum than the forest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GDDS ARE NOT ALWAYS CONSISTENT ACROSS SPECIES</a:t>
            </a:r>
          </a:p>
          <a:p>
            <a:pPr lvl="1"/>
            <a:r>
              <a:rPr lang="en-US" dirty="0"/>
              <a:t>And can vary across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PHENOLOGY IS FINICKY. </a:t>
            </a:r>
            <a:r>
              <a:rPr lang="en-US" dirty="0"/>
              <a:t>More work to be done!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443066"/>
            <a:ext cx="3439198" cy="2450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45" y="5152924"/>
            <a:ext cx="4536440" cy="17050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46" y="3084020"/>
            <a:ext cx="2620801" cy="20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Ettinger,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ARBORETUM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American Beech: </a:t>
            </a:r>
            <a:r>
              <a:rPr lang="en-US" sz="2800" i="1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910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87671" y="2187388"/>
            <a:ext cx="3343835" cy="317350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1940" y="6424613"/>
            <a:ext cx="51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Ettinger, Chamberlain,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4128" y="6529375"/>
            <a:ext cx="34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New Phytologist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WHY IS PLANT PHENOLOGY SO IMPORTANT?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Days (GDDs)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Definition: accumulation of spring warming temperatures</a:t>
            </a:r>
          </a:p>
          <a:p>
            <a:pPr lvl="2"/>
            <a:r>
              <a:rPr lang="en-US" sz="24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Temp (℃) – 0 ℃ = X</a:t>
            </a:r>
          </a:p>
          <a:p>
            <a:pPr lvl="2"/>
            <a:r>
              <a:rPr lang="en-US" sz="2400" dirty="0"/>
              <a:t>E.g., Temperature is 5 ℃ for </a:t>
            </a:r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, 7 ℃ for </a:t>
            </a:r>
            <a:r>
              <a:rPr lang="en-US" sz="2400" b="1" dirty="0">
                <a:solidFill>
                  <a:srgbClr val="00B050"/>
                </a:solidFill>
              </a:rPr>
              <a:t>Day 2 </a:t>
            </a:r>
            <a:r>
              <a:rPr lang="en-US" sz="2400" dirty="0"/>
              <a:t>and -2 ℃ for </a:t>
            </a:r>
            <a:r>
              <a:rPr lang="en-US" sz="2400" b="1" dirty="0">
                <a:solidFill>
                  <a:srgbClr val="00B050"/>
                </a:solidFill>
              </a:rPr>
              <a:t>Day 3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– 0 = 5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– 0 = 7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-2 - 0 = 0 (doesn’t count)</a:t>
            </a:r>
          </a:p>
          <a:p>
            <a:pPr lvl="4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1253-1AAD-424F-BE12-B9A92693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6"/>
          <a:stretch/>
        </p:blipFill>
        <p:spPr>
          <a:xfrm>
            <a:off x="123568" y="1843883"/>
            <a:ext cx="5631375" cy="37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39D2-9D2D-4C49-AD7E-38C0719D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43" y="1843883"/>
            <a:ext cx="6437057" cy="371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C3CE1-C914-5D40-B222-D7BD12CF52D4}"/>
              </a:ext>
            </a:extLst>
          </p:cNvPr>
          <p:cNvSpPr/>
          <p:nvPr/>
        </p:nvSpPr>
        <p:spPr>
          <a:xfrm>
            <a:off x="5659395" y="2557849"/>
            <a:ext cx="95548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648C-A4B3-F740-B911-9F32BA0CB586}"/>
              </a:ext>
            </a:extLst>
          </p:cNvPr>
          <p:cNvSpPr txBox="1"/>
          <p:nvPr/>
        </p:nvSpPr>
        <p:spPr>
          <a:xfrm>
            <a:off x="2156188" y="111279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667A2-20F1-4D4B-9E9E-BAEBBAE4EF64}"/>
              </a:ext>
            </a:extLst>
          </p:cNvPr>
          <p:cNvSpPr txBox="1"/>
          <p:nvPr/>
        </p:nvSpPr>
        <p:spPr>
          <a:xfrm>
            <a:off x="8023242" y="1112793"/>
            <a:ext cx="19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32CB-6CBE-0D4F-AD72-7B19EB97C637}"/>
              </a:ext>
            </a:extLst>
          </p:cNvPr>
          <p:cNvSpPr txBox="1"/>
          <p:nvPr/>
        </p:nvSpPr>
        <p:spPr>
          <a:xfrm>
            <a:off x="123568" y="159026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Budburst to leafout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09342-2AB5-E247-A9A8-46E4367509FC}"/>
              </a:ext>
            </a:extLst>
          </p:cNvPr>
          <p:cNvSpPr/>
          <p:nvPr/>
        </p:nvSpPr>
        <p:spPr>
          <a:xfrm>
            <a:off x="2156188" y="1843883"/>
            <a:ext cx="3598755" cy="3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BD106-5BA4-F84A-B43B-E11F655B63EC}"/>
              </a:ext>
            </a:extLst>
          </p:cNvPr>
          <p:cNvSpPr/>
          <p:nvPr/>
        </p:nvSpPr>
        <p:spPr>
          <a:xfrm>
            <a:off x="2027583" y="4412974"/>
            <a:ext cx="128605" cy="9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294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ARBORETUM MICROCLIMATES?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02" y="362293"/>
            <a:ext cx="9167698" cy="6531565"/>
          </a:xfrm>
        </p:spPr>
      </p:pic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9882" y="6228401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estimate of change in degree days </a:t>
            </a:r>
            <a:r>
              <a:rPr lang="en-US" sz="1600"/>
              <a:t>to budburst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20518" y="6199437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estimate of change in degree days </a:t>
            </a:r>
            <a:r>
              <a:rPr lang="en-US" sz="1600"/>
              <a:t>to budburst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82753" y="150330"/>
            <a:ext cx="4446494" cy="663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35388" y="1183341"/>
            <a:ext cx="2259106" cy="475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373</Words>
  <Application>Microsoft Macintosh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PHENOLOGY USES MULTIPLE CUES</vt:lpstr>
      <vt:lpstr>PHENOLOGY IS ADVANCING </vt:lpstr>
      <vt:lpstr>PowerPoint Presentation</vt:lpstr>
      <vt:lpstr>Growing Degree Days (GDDs)</vt:lpstr>
      <vt:lpstr>PowerPoint Presentation</vt:lpstr>
      <vt:lpstr>PowerPoint Presentation</vt:lpstr>
      <vt:lpstr>ARBORETUM MICROCLIMATES?</vt:lpstr>
      <vt:lpstr>HARVARD FOREST MICROCLIMATES?</vt:lpstr>
      <vt:lpstr>How similar are the GDDs to budburst across sites?</vt:lpstr>
      <vt:lpstr>QUICK CONCLUSIONS</vt:lpstr>
      <vt:lpstr>PowerPoint Presentation</vt:lpstr>
      <vt:lpstr>PowerPoint Presentation</vt:lpstr>
      <vt:lpstr>Breakdown of weather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3</cp:revision>
  <dcterms:created xsi:type="dcterms:W3CDTF">2020-09-02T20:49:30Z</dcterms:created>
  <dcterms:modified xsi:type="dcterms:W3CDTF">2020-09-15T14:33:34Z</dcterms:modified>
</cp:coreProperties>
</file>